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74" r:id="rId12"/>
    <p:sldId id="273" r:id="rId13"/>
    <p:sldId id="268" r:id="rId14"/>
    <p:sldId id="269" r:id="rId15"/>
    <p:sldId id="270" r:id="rId16"/>
    <p:sldId id="272" r:id="rId17"/>
    <p:sldId id="275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9C9"/>
    <a:srgbClr val="B87A7A"/>
    <a:srgbClr val="B3C0DF"/>
    <a:srgbClr val="778EC7"/>
    <a:srgbClr val="A9D16D"/>
    <a:srgbClr val="CFEA92"/>
    <a:srgbClr val="99FF33"/>
    <a:srgbClr val="FFFF66"/>
    <a:srgbClr val="898600"/>
    <a:srgbClr val="FE72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3" autoAdjust="0"/>
    <p:restoredTop sz="94660"/>
  </p:normalViewPr>
  <p:slideViewPr>
    <p:cSldViewPr snapToGrid="0">
      <p:cViewPr>
        <p:scale>
          <a:sx n="70" d="100"/>
          <a:sy n="70" d="100"/>
        </p:scale>
        <p:origin x="-1968" y="-1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4596026997327966E-2"/>
          <c:y val="0.15640020286131096"/>
          <c:w val="0.92390857321301789"/>
          <c:h val="0.798689488317599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случаи мелкого хулиганства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4112</c:v>
                </c:pt>
                <c:pt idx="1">
                  <c:v>2809</c:v>
                </c:pt>
                <c:pt idx="2">
                  <c:v>2623</c:v>
                </c:pt>
                <c:pt idx="3">
                  <c:v>2847</c:v>
                </c:pt>
              </c:numCache>
            </c:numRef>
          </c:val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7691852192280795E-2"/>
          <c:y val="0.30195442622522395"/>
          <c:w val="0.19408748501212286"/>
          <c:h val="0.29133724509507336"/>
        </c:manualLayout>
      </c:layout>
      <c:overlay val="0"/>
      <c:spPr>
        <a:solidFill>
          <a:schemeClr val="tx2">
            <a:lumMod val="20000"/>
            <a:lumOff val="8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>
      <a:softEdge rad="317500"/>
    </a:effectLst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5D99D-E56D-4130-B74C-39A0E6201BF8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5F5DB-2428-4E89-A580-D3FFFA032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222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5F5DB-2428-4E89-A580-D3FFFA032C1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691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0B228-67A3-47CB-BF54-0B64C0EDC0B9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461F1-BB38-474A-931E-C736EEAD5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335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0B228-67A3-47CB-BF54-0B64C0EDC0B9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461F1-BB38-474A-931E-C736EEAD5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438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0B228-67A3-47CB-BF54-0B64C0EDC0B9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461F1-BB38-474A-931E-C736EEAD5D92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9710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0B228-67A3-47CB-BF54-0B64C0EDC0B9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461F1-BB38-474A-931E-C736EEAD5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100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0B228-67A3-47CB-BF54-0B64C0EDC0B9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461F1-BB38-474A-931E-C736EEAD5D9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5043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0B228-67A3-47CB-BF54-0B64C0EDC0B9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461F1-BB38-474A-931E-C736EEAD5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345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0B228-67A3-47CB-BF54-0B64C0EDC0B9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461F1-BB38-474A-931E-C736EEAD5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566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0B228-67A3-47CB-BF54-0B64C0EDC0B9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461F1-BB38-474A-931E-C736EEAD5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485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0B228-67A3-47CB-BF54-0B64C0EDC0B9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461F1-BB38-474A-931E-C736EEAD5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510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0B228-67A3-47CB-BF54-0B64C0EDC0B9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461F1-BB38-474A-931E-C736EEAD5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17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0B228-67A3-47CB-BF54-0B64C0EDC0B9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461F1-BB38-474A-931E-C736EEAD5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06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0B228-67A3-47CB-BF54-0B64C0EDC0B9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461F1-BB38-474A-931E-C736EEAD5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749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0B228-67A3-47CB-BF54-0B64C0EDC0B9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461F1-BB38-474A-931E-C736EEAD5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400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0B228-67A3-47CB-BF54-0B64C0EDC0B9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461F1-BB38-474A-931E-C736EEAD5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227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0B228-67A3-47CB-BF54-0B64C0EDC0B9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461F1-BB38-474A-931E-C736EEAD5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688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0B228-67A3-47CB-BF54-0B64C0EDC0B9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461F1-BB38-474A-931E-C736EEAD5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525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0B228-67A3-47CB-BF54-0B64C0EDC0B9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79461F1-BB38-474A-931E-C736EEAD5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439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34362" y="1364776"/>
            <a:ext cx="8851584" cy="2126502"/>
          </a:xfrm>
        </p:spPr>
        <p:txBody>
          <a:bodyPr/>
          <a:lstStyle/>
          <a:p>
            <a:pPr algn="ctr" fontAlgn="base"/>
            <a:r>
              <a:rPr lang="ru-RU" sz="2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Административные </a:t>
            </a:r>
            <a:r>
              <a:rPr lang="ru-RU" sz="2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правонарушения, посягающие на общественный порядок и нравственность</a:t>
            </a:r>
            <a:r>
              <a:rPr lang="ru-RU" sz="2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2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2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 </a:t>
            </a:r>
            <a:br>
              <a:rPr lang="ru-RU" sz="2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endParaRPr lang="ru-RU" sz="20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6" y="4050833"/>
            <a:ext cx="8919823" cy="1096899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ПРЕПОДАВАТЕЛЬ : ТУСУПОВА   А.Ж.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52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47409" y="956382"/>
            <a:ext cx="5243146" cy="457917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0" tIns="0" rIns="144000" bIns="0" anchor="t">
            <a:normAutofit/>
          </a:bodyPr>
          <a:lstStyle/>
          <a:p>
            <a:pPr marL="36000" indent="457200" algn="just" fontAlgn="base"/>
            <a:endPara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" indent="457200" algn="just" fontAlgn="base"/>
            <a:endPara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" indent="457200" algn="just" fontAlgn="base"/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440. Распитие алкогольных напитков или появление в общественных местах в состоянии опьянения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" indent="457200" algn="just" fontAlgn="base"/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Распитие алкогольных напитков на улицах и в других общественных местах, кроме организаций торговли и общественного питания, в которых продажа алкогольных напитков на разлив разрешена местным исполнительным органом, или появление в общественных местах в состоянии опьянения, оскорбляющем человеческое достоинство и общественную нравственность, -</a:t>
            </a:r>
          </a:p>
          <a:p>
            <a:pPr marL="36000" indent="457200" algn="just" fontAlgn="base"/>
            <a:r>
              <a:rPr lang="ru-RU" sz="1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влечет штраф в размере пяти </a:t>
            </a:r>
            <a:r>
              <a:rPr lang="ru-RU" sz="1400" u="sng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месячных расчетных показателей</a:t>
            </a:r>
            <a:r>
              <a:rPr lang="ru-RU" sz="1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6000" indent="457200" algn="just" fontAlgn="base"/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Появление в общественных местах в состоянии опьянения лиц, не достигших восемнадцати лет, а равно распитие ими алкогольных напитков -</a:t>
            </a:r>
          </a:p>
          <a:p>
            <a:pPr marL="36000" indent="457200" algn="just" fontAlgn="base"/>
            <a:r>
              <a:rPr lang="ru-RU" sz="1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влекут штраф на родителей или лиц, их заменяющих, в размере пяти месячных расчетных показателей</a:t>
            </a:r>
            <a:r>
              <a:rPr lang="ru-RU" sz="140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n>
                <a:solidFill>
                  <a:srgbClr val="C0000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7603">
            <a:off x="1762701" y="3408218"/>
            <a:ext cx="4061516" cy="2484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4" name="Picture 2" descr="ÐÐ°ÑÑÐ¸Ð½ÐºÐ¸ Ð¿Ð¾ Ð·Ð°Ð¿ÑÐ¾ÑÑ ÑÐ°ÑÐ¿Ð¸ÑÐ¸Ðµ Ð°Ð»ÐºÐ¾Ð³Ð¾Ð»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7674">
            <a:off x="319982" y="577645"/>
            <a:ext cx="4541116" cy="2597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7313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650" y="3755922"/>
            <a:ext cx="4694221" cy="2733183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233421" y="244227"/>
            <a:ext cx="5803586" cy="3246225"/>
          </a:xfr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0" tIns="0" rIns="144000" bIns="0" anchor="t">
            <a:normAutofit fontScale="85000" lnSpcReduction="10000"/>
          </a:bodyPr>
          <a:lstStyle/>
          <a:p>
            <a:pPr indent="0" algn="just" fontAlgn="base">
              <a:lnSpc>
                <a:spcPct val="110000"/>
              </a:lnSpc>
              <a:buNone/>
            </a:pPr>
            <a:endParaRPr lang="ru-RU" sz="19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 fontAlgn="base">
              <a:lnSpc>
                <a:spcPct val="110000"/>
              </a:lnSpc>
              <a:buNone/>
            </a:pPr>
            <a:r>
              <a:rPr lang="ru-RU" sz="1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</a:t>
            </a:r>
            <a:r>
              <a:rPr lang="ru-RU" sz="1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441. Нарушение запрета потребления табачных изделий в отдельных общественных местах</a:t>
            </a:r>
            <a:endParaRPr lang="ru-RU" sz="19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fontAlgn="base">
              <a:lnSpc>
                <a:spcPct val="110000"/>
              </a:lnSpc>
            </a:pP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Потребление табачных изделий в отдельных общественных местах, в которых законодательством Республики Казахстан установлен запрет на потребление табачных изделий, за исключением случая, предусмотренного частью пятой </a:t>
            </a:r>
            <a:r>
              <a:rPr lang="ru-RU" sz="16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статьи 564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Кодекса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влечет </a:t>
            </a:r>
            <a:r>
              <a:rPr lang="ru-RU" sz="1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штраф на физических лиц в размере трех месячных расчетных </a:t>
            </a:r>
            <a:r>
              <a:rPr lang="ru-RU" sz="160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показателей. 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предусмотренное частью первой настоящей статьи, совершенное повторно в течение года после наложения административного взыскания, 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влечет </a:t>
            </a:r>
            <a:r>
              <a:rPr lang="ru-RU" sz="1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штраф на физических лиц в размере шести месячных расчетных показателей.</a:t>
            </a:r>
          </a:p>
          <a:p>
            <a:pPr indent="457200" algn="just">
              <a:lnSpc>
                <a:spcPct val="110000"/>
              </a:lnSpc>
            </a:pPr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33421" y="3755923"/>
            <a:ext cx="5803586" cy="27825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rnd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0" tIns="0" rIns="144000" bIns="0" rtlCol="0" anchor="t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 fontAlgn="base">
              <a:lnSpc>
                <a:spcPct val="110000"/>
              </a:lnSpc>
            </a:pPr>
            <a:endParaRPr lang="ru-RU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fontAlgn="base">
              <a:lnSpc>
                <a:spcPct val="110000"/>
              </a:lnSpc>
            </a:pP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работодателем законодательства Республики Казахстан, предусматривающего выделение специальных мест для потребления табачных изделий, а также непринятие мер к лицам, потребляющим табачные изделия в не определенных для этого специальных местах, - </a:t>
            </a:r>
            <a:r>
              <a:rPr lang="ru-RU" sz="160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влекут штраф на должностных лиц, субъектов малого предпринимательства или некоммерческие организации в размере десяти, на субъектов среднего предпринимательства - в размере двадцати пяти, на субъектов крупного предпринимательства - в размере сорока месячных расчетных показателей</a:t>
            </a:r>
            <a:r>
              <a:rPr lang="ru-RU" sz="140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 fontAlgn="base">
              <a:lnSpc>
                <a:spcPct val="110000"/>
              </a:lnSpc>
            </a:pPr>
            <a:endParaRPr lang="ru-RU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0000"/>
              </a:lnSpc>
            </a:pPr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ÐÐ°ÑÑÐ¸Ð½ÐºÐ¸ Ð¿Ð¾ Ð·Ð°Ð¿ÑÐ¾ÑÑ ÐºÑÑÐ¸ÑÑ Ð² Ð¾Ð±ÑÐµÑÑÐ²ÐµÐ½Ð½ÑÑ Ð¼ÐµÑÑÐ°Ñ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1078">
            <a:off x="6815649" y="806569"/>
            <a:ext cx="4694221" cy="30038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</p:pic>
    </p:spTree>
    <p:extLst>
      <p:ext uri="{BB962C8B-B14F-4D97-AF65-F5344CB8AC3E}">
        <p14:creationId xmlns:p14="http://schemas.microsoft.com/office/powerpoint/2010/main" val="240763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337" y="507211"/>
            <a:ext cx="5298832" cy="3116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ÐÐ°ÑÑÐ¸Ð½ÐºÐ¸ Ð¿Ð¾ Ð·Ð°Ð¿ÑÐ¾ÑÑ Ð¸Ð³Ð¾ÑÐ½ÑÐ¹ Ð±Ð¸Ð·Ð½ÐµÑ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58" y="4226740"/>
            <a:ext cx="5045090" cy="2371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305843" y="236764"/>
            <a:ext cx="5417321" cy="3686844"/>
          </a:xfrm>
          <a:prstGeom prst="round1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 fontScale="47500" lnSpcReduction="20000"/>
          </a:bodyPr>
          <a:lstStyle/>
          <a:p>
            <a:pPr marL="0" indent="540000" algn="just" fontAlgn="base"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445. Нарушение законодательства Республики Казахстан об игорном бизнесе</a:t>
            </a:r>
            <a:endPara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540000" algn="just" fontAlgn="base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Несоблюдение требования о расположении игорных заведений, касс тотализатора или букмекерской конторы в нежилых помещениях и запрета на их размещение в нежилых помещениях жилых домов (жилых зданий), зданиях промышленных предприятий и их комплексов и других производственных, коммунальных и складских объектах, культовых зданиях (сооружениях), зданиях государственных органов и учреждений, организаций образования, здравоохранения, культуры, аэропортов, вокзалов, на станциях и остановках всех видов общественного транспорта городского и пригородного сообщения -</a:t>
            </a:r>
          </a:p>
          <a:p>
            <a:pPr marL="0" indent="540000" algn="just" fontAlgn="base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влечет штраф на субъектов среднего предпринимательства в размере трехсот, на субъектов крупного предпринимательства - в размере одной тысячи месячных расчетных показателей, с приостановлением действия лицензии.</a:t>
            </a:r>
          </a:p>
          <a:p>
            <a:pPr marL="0" indent="540000" algn="just" fontAlgn="base">
              <a:lnSpc>
                <a:spcPct val="120000"/>
              </a:lnSpc>
              <a:spcBef>
                <a:spcPts val="0"/>
              </a:spcBef>
            </a:pPr>
            <a:endPara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540000" algn="just" fontAlgn="base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Заключение пари, прием (учет) ставок, выплата выигрыша вне игорных заведений (касс тотализаторов или букмекерских контор) либо организация и проведение азартных игр и (или) пари, предусматривающих прием ставок и (или) выдачу выигрыша в виде иного имущества, кроме денег, организатором игорного бизнеса, за исключением случая, установленного законом, -</a:t>
            </a:r>
          </a:p>
          <a:p>
            <a:pPr marL="0" indent="540000" algn="just" fontAlgn="base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влекут штраф на субъектов среднего предпринимательства в размере трехсот, на субъектов крупного предпринимательства - в размере одной тысячи месячных расчетных показателей, с приостановлением действия лицензии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540000" algn="just" fontAlgn="base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Несоблюдение требований по проценту выигрыша, технологически заложенного в игровой автомат, -</a:t>
            </a:r>
          </a:p>
          <a:p>
            <a:pPr marL="0" indent="540000" algn="just" fontAlgn="base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влечет штраф на субъектов среднего предпринимательства в размере трехсот, на субъектов крупного предпринимательства - в размере одной тысячи месячных расчетных показателей, с конфискацией доходов, полученных вследствие совершения административного правонарушения, и приостановлением действия лицензии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916418" y="3867674"/>
            <a:ext cx="5962975" cy="2730681"/>
          </a:xfrm>
          <a:prstGeom prst="round1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47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540000" algn="just" fontAlgn="base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Невыполнение организатором игорного бизнеса условий по формированию, использованию, обеспечению размещения на постоянной основе обязательных резервов в порядке и на условиях, определяемых законодательством Республики Казахстан, -</a:t>
            </a:r>
          </a:p>
          <a:p>
            <a:pPr marL="0" indent="540000" algn="just" fontAlgn="base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влечет штраф на субъектов среднего предпринимательства в размере трехсот, на субъектов крупного предпринимательства - в размере одной тысячи месячных расчетных показателей, с приостановлением действия лицензии.</a:t>
            </a:r>
          </a:p>
          <a:p>
            <a:pPr marL="0" indent="540000" algn="just" fontAlgn="base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Монтаж игровых автоматов или их частей в стены, оконные и дверные проемы в казино и залах игровых автоматов -</a:t>
            </a:r>
          </a:p>
          <a:p>
            <a:pPr marL="0" indent="540000" algn="just" fontAlgn="base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влечет штраф на субъектов среднего предпринимательства в размере трехсот, на субъектов крупного предпринимательства - в размере одной тысячи месячных расчетных показателей, с приостановлением действия лицензии.</a:t>
            </a:r>
          </a:p>
          <a:p>
            <a:pPr marL="0" indent="540000" algn="just" fontAlgn="base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6. Несоблюдение организатором игорного бизнеса требований по оборудованию касс и игровых мест игорных заведений видеозаписывающими системами либо нарушение сроков хранения записанной информации или условий фиксации, либо неисполнение обязанности установить оборудование для организации и проведения пари -</a:t>
            </a:r>
          </a:p>
          <a:p>
            <a:pPr marL="0" indent="540000" algn="just" fontAlgn="base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влечет штраф на субъектов среднего предпринимательства в размере трехсот, на субъектов крупного предпринимательства - в размере одной тысячи месячных расчетных показателей, с приостановлением действия лицензии.</a:t>
            </a:r>
          </a:p>
        </p:txBody>
      </p:sp>
    </p:spTree>
    <p:extLst>
      <p:ext uri="{BB962C8B-B14F-4D97-AF65-F5344CB8AC3E}">
        <p14:creationId xmlns:p14="http://schemas.microsoft.com/office/powerpoint/2010/main" val="401793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957" y="222638"/>
            <a:ext cx="5702958" cy="3080400"/>
          </a:xfrm>
          <a:prstGeom prst="rect">
            <a:avLst/>
          </a:prstGeom>
          <a:solidFill>
            <a:srgbClr val="FFFF66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4572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7. Несоблюдение требований по установлению в одном казино не менее тридцати игровых столов, в зале игровых автоматов - не менее шестидесяти игровых автоматов -</a:t>
            </a:r>
          </a:p>
          <a:p>
            <a:pPr indent="457200" fontAlgn="base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влечет штраф на субъектов среднего предпринимательства в размере трехсот, на субъектов крупного предпринимательства - в размере одной тысячи месячных расчетных показателей, с приостановлением действия лицензии.</a:t>
            </a:r>
          </a:p>
          <a:p>
            <a:pPr marL="0" indent="4572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8. Использование организатором игорного бизнеса игровых автоматов с нарушением требований законодательства Республики Казахстан в области технического регулирования -</a:t>
            </a:r>
          </a:p>
          <a:p>
            <a:pPr indent="457200" fontAlgn="base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влечет штраф на субъектов среднего предпринимательства в размере трехсот, на субъектов крупного предпринимательства - в размере одной тысячи </a:t>
            </a:r>
          </a:p>
          <a:p>
            <a:pPr marL="0" indent="4572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9. Неисполнение обязанности по обеспечению фискальным режимом сервера аппаратно-программного комплекса, осуществлению посредством аппаратно-программного комплекса расчета коэффициентов выигрышей на варианты исхода пари, учета принятых ставок, расчета выигрышей по результатам пари, учета выигрышей и выплаты по ним -</a:t>
            </a:r>
          </a:p>
          <a:p>
            <a:pPr indent="457200" fontAlgn="base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влечет штраф на субъектов среднего предпринимательства в размере трехсот, на субъектов крупного предпринимательства - в размере одной тысячи месячных расчетных показателей, с приостановлением действия лицензии.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982547" y="3554964"/>
            <a:ext cx="6938865" cy="2862322"/>
          </a:xfrm>
          <a:prstGeom prst="rect">
            <a:avLst/>
          </a:prstGeom>
          <a:solidFill>
            <a:srgbClr val="99FF33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fontAlgn="base">
              <a:lnSpc>
                <a:spcPct val="120000"/>
              </a:lnSpc>
              <a:spcBef>
                <a:spcPts val="0"/>
              </a:spcBef>
              <a:buNone/>
            </a:pPr>
            <a:endParaRPr lang="ru-RU" sz="1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10. Несоблюдение требований о приеме ставки на основании коэффициентов, рассчитанных аппаратно-программным комплексом, и только на предстоящие реальные события либо по оборудованию букмекерских контор аппаратно-программным комплексом либо о запрете на назначение на руководящую должность в игорном заведении лица, имеющего неснятую или непогашенную судимость за совершенное преступление в сфере экономической деятельности либо за умышленные преступления средней тяжести, тяжкие преступления, особо тяжкие преступления, -</a:t>
            </a:r>
          </a:p>
          <a:p>
            <a:pPr indent="457200" fontAlgn="base">
              <a:lnSpc>
                <a:spcPct val="120000"/>
              </a:lnSpc>
              <a:spcBef>
                <a:spcPts val="0"/>
              </a:spcBef>
            </a:pPr>
            <a:r>
              <a:rPr lang="ru-RU" sz="1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влечет штраф на субъектов среднего предпринимательства в размере трехсот, на субъектов крупного предпринимательства - в размере одной тысячи месячных расчетных показателей, с приостановлением действия лицензии.</a:t>
            </a:r>
          </a:p>
          <a:p>
            <a:pPr marL="0" indent="4572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11. Действия (бездействие), предусмотренные частями первой, второй, четвертой, пятой, шестой, седьмой, девятой и десятой настоящей статьи, совершенные повторно в течение года после наложения административного взыскания, -</a:t>
            </a:r>
          </a:p>
          <a:p>
            <a:pPr indent="457200" fontAlgn="base">
              <a:lnSpc>
                <a:spcPct val="120000"/>
              </a:lnSpc>
              <a:spcBef>
                <a:spcPts val="0"/>
              </a:spcBef>
            </a:pPr>
            <a:r>
              <a:rPr lang="ru-RU" sz="1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влекут штраф на субъектов среднего предпринимательства в размере четырехсот, на субъектов крупного предпринимательства - в размере двух тысяч месячных расчетных показателей, с лишением лицензии.</a:t>
            </a:r>
          </a:p>
          <a:p>
            <a:pPr indent="457200">
              <a:lnSpc>
                <a:spcPct val="120000"/>
              </a:lnSpc>
              <a:spcBef>
                <a:spcPts val="0"/>
              </a:spcBef>
            </a:pPr>
            <a:endParaRPr lang="ru-RU" sz="1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ÐÐ°ÑÑÐ¸Ð½ÐºÐ¸ Ð¿Ð¾ Ð·Ð°Ð¿ÑÐ¾ÑÑ Ð¸Ð³Ð¾ÑÐ½ÑÐ¹ Ð±Ð¸Ð·Ð½ÐµÑ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528" y="222638"/>
            <a:ext cx="4723009" cy="3031441"/>
          </a:xfrm>
          <a:prstGeom prst="roundRect">
            <a:avLst/>
          </a:prstGeom>
          <a:noFill/>
          <a:ln w="38100">
            <a:solidFill>
              <a:srgbClr val="FFC9C9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ÐÐ°ÑÑÐ¸Ð½ÐºÐ¸ Ð¿Ð¾ Ð·Ð°Ð¿ÑÐ¾ÑÑ Ð±ÑÐºÐ¼ÐµÐºÐµÑÑÐºÐ°Ñ ÐºÐ¾Ð½ÑÐ¾Ñ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57" y="3619919"/>
            <a:ext cx="4469681" cy="2890206"/>
          </a:xfrm>
          <a:prstGeom prst="round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6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31428" y="2164625"/>
            <a:ext cx="5287048" cy="2076584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txBody>
          <a:bodyPr lIns="144000" rIns="180000" anchor="ctr" anchorCtr="1">
            <a:noAutofit/>
          </a:bodyPr>
          <a:lstStyle/>
          <a:p>
            <a:pPr marL="0" indent="0" algn="just" fontAlgn="base">
              <a:spcBef>
                <a:spcPts val="0"/>
              </a:spcBef>
              <a:buNone/>
            </a:pP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447. Нарушение правил охраны и использования памятников истории и культуры</a:t>
            </a:r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spcBef>
                <a:spcPts val="0"/>
              </a:spcBef>
              <a:buNone/>
            </a:pP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 </a:t>
            </a:r>
            <a:r>
              <a:rPr lang="ru-RU" sz="14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</a:t>
            </a: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охраны и использования </a:t>
            </a:r>
            <a:r>
              <a:rPr lang="ru-RU" sz="14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памятников истории и культуры</a:t>
            </a: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охраняемых государством, -</a:t>
            </a:r>
          </a:p>
          <a:p>
            <a:pPr marL="0" indent="457200" algn="just" fontAlgn="base">
              <a:spcBef>
                <a:spcPts val="0"/>
              </a:spcBef>
            </a:pPr>
            <a:r>
              <a:rPr lang="ru-RU" sz="1400" dirty="0">
                <a:ln w="3175"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влечет штраф на физических лиц в размере пяти, на должностных лиц - в размере десяти </a:t>
            </a:r>
            <a:r>
              <a:rPr lang="ru-RU" sz="1400" u="sng" dirty="0">
                <a:ln w="3175"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месячных расчетных показателей</a:t>
            </a:r>
            <a:r>
              <a:rPr lang="ru-RU" sz="1400" dirty="0">
                <a:ln w="3175"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fontAlgn="base">
              <a:spcBef>
                <a:spcPts val="0"/>
              </a:spcBef>
              <a:buNone/>
            </a:pP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37292" y="3408297"/>
            <a:ext cx="5736936" cy="26223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txBody>
          <a:bodyPr vert="horz" lIns="144000" tIns="45720" rIns="180000" bIns="45720" rtlCol="0" anchor="ctr" anchorCtr="1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just" fontAlgn="base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 fontAlgn="base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448. Вандализм несовершеннолетних</a:t>
            </a:r>
            <a:endParaRPr lang="ru-RU" sz="1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Вандализм, то есть осквернение зданий, иных сооружений, </a:t>
            </a:r>
            <a:r>
              <a:rPr lang="ru-RU" sz="14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памятников истории и культуры</a:t>
            </a:r>
            <a:r>
              <a:rPr 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природных объектов, охраняемых государством, мест захоронения людей надписями или рисунками, или иными действиями, оскорбляющими общественную нравственность, а равно умышленная порча имущества на транспорте или в иных общественных местах, совершенные несовершеннолетними в возрасте до шестнадцати лет, -</a:t>
            </a:r>
          </a:p>
          <a:p>
            <a:pPr marL="0" indent="457200" algn="just" fontAlgn="base">
              <a:spcBef>
                <a:spcPts val="0"/>
              </a:spcBef>
            </a:pPr>
            <a:r>
              <a:rPr lang="ru-RU" sz="1400" dirty="0" smtClean="0">
                <a:ln w="3175"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влекут штраф на родителей или лиц, их заменяющих, в размере пятнадцати месячных расчетных показателей.</a:t>
            </a:r>
          </a:p>
          <a:p>
            <a:pPr marL="0" indent="0" algn="just" fontAlgn="base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62236" y="373925"/>
            <a:ext cx="5287048" cy="19431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txBody>
          <a:bodyPr vert="horz" lIns="144000" tIns="45720" rIns="180000" bIns="45720" rtlCol="0" anchor="ctr" anchorCtr="1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spcBef>
                <a:spcPts val="0"/>
              </a:spcBef>
              <a:buNone/>
            </a:pP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446. Рекламирование продукции эротического содержания</a:t>
            </a:r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spcBef>
                <a:spcPts val="0"/>
              </a:spcBef>
              <a:buNone/>
            </a:pP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Продажа, распространение или рекламирование продукции эротического содержания в неотведенных для этих целей местах </a:t>
            </a:r>
          </a:p>
          <a:p>
            <a:pPr marL="0" indent="457200" algn="just" fontAlgn="base">
              <a:spcBef>
                <a:spcPts val="0"/>
              </a:spcBef>
            </a:pPr>
            <a:r>
              <a:rPr lang="ru-RU" sz="1400" dirty="0">
                <a:ln w="3175"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влекут штраф на физических лиц в размере двадцати месячных расчетных показателей с конфискацией продукции эротического содержания.</a:t>
            </a:r>
          </a:p>
        </p:txBody>
      </p:sp>
    </p:spTree>
    <p:extLst>
      <p:ext uri="{BB962C8B-B14F-4D97-AF65-F5344CB8AC3E}">
        <p14:creationId xmlns:p14="http://schemas.microsoft.com/office/powerpoint/2010/main" val="108600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596" y="665458"/>
            <a:ext cx="5553307" cy="5538233"/>
          </a:xfrm>
          <a:prstGeom prst="roundRect">
            <a:avLst/>
          </a:prstGeom>
          <a:solidFill>
            <a:srgbClr val="B3C0D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216000" tIns="0" rIns="216000" bIns="0" anchor="ctr">
            <a:normAutofit fontScale="92500"/>
          </a:bodyPr>
          <a:lstStyle/>
          <a:p>
            <a:pPr marL="0" indent="457200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449. Приставание в общественных местах</a:t>
            </a:r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Приставание, то есть назойливое обращение в общественных местах в целях покупки, продажи, обмена или приобретения вещей иным способом, совершенное лицом, не являющимся субъектом предпринимательства, а также в целях гадания, попрошайничества, оказания услуг сексуального характера либо навязывания иных услуг, -</a:t>
            </a:r>
          </a:p>
          <a:p>
            <a:pPr marL="0" indent="457200" algn="just" fontAlgn="base">
              <a:lnSpc>
                <a:spcPct val="120000"/>
              </a:lnSpc>
              <a:spcBef>
                <a:spcPts val="0"/>
              </a:spcBef>
            </a:pPr>
            <a:r>
              <a:rPr lang="ru-RU" sz="1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влечет предупреждение либо штраф на физических лиц в размере пяти месячных расчетных показателей.</a:t>
            </a:r>
          </a:p>
          <a:p>
            <a:pPr marL="0" indent="0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 Действия, предусмотренные частью первой настоящей статьи, совершенные повторно в течение года после наложения административного взыскания, -</a:t>
            </a:r>
          </a:p>
          <a:p>
            <a:pPr marL="0" indent="457200" algn="just" fontAlgn="base">
              <a:lnSpc>
                <a:spcPct val="120000"/>
              </a:lnSpc>
              <a:spcBef>
                <a:spcPts val="0"/>
              </a:spcBef>
            </a:pPr>
            <a:r>
              <a:rPr lang="ru-RU" sz="1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влекут штраф в размере десяти месячных расчетных показателей либо административный арест сроком до пяти суток.</a:t>
            </a:r>
          </a:p>
          <a:p>
            <a:pPr marL="0" indent="0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Действия, предусмотренные частью первой настоящей статьи, совершенные иностранцем либо лицом без гражданства, -</a:t>
            </a:r>
          </a:p>
          <a:p>
            <a:pPr marL="0" indent="457200" algn="just" fontAlgn="base">
              <a:lnSpc>
                <a:spcPct val="120000"/>
              </a:lnSpc>
              <a:spcBef>
                <a:spcPts val="0"/>
              </a:spcBef>
            </a:pPr>
            <a:r>
              <a:rPr lang="ru-RU" sz="1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влекут штраф в размере пяти месячных расчетных показателей либо административный арест сроком до пяти суток либо административное выдворение за пределы Республики Казахстан.</a:t>
            </a:r>
          </a:p>
          <a:p>
            <a:pPr marL="0" indent="457200" algn="just" fontAlgn="base">
              <a:lnSpc>
                <a:spcPct val="120000"/>
              </a:lnSpc>
              <a:spcBef>
                <a:spcPts val="0"/>
              </a:spcBef>
            </a:pPr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758" y="1494461"/>
            <a:ext cx="5347022" cy="38802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52508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5714581" y="311575"/>
            <a:ext cx="5596794" cy="2992064"/>
          </a:xfrm>
          <a:prstGeom prst="roundRect">
            <a:avLst/>
          </a:prstGeom>
          <a:solidFill>
            <a:srgbClr val="C1B995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just" fontAlgn="base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450. Предоставление помещений заведомо для занятия проституцией или сводничества</a:t>
            </a:r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 fontAlgn="base">
              <a:spcBef>
                <a:spcPts val="0"/>
              </a:spcBef>
              <a:buFont typeface="+mj-lt"/>
              <a:buAutoNum type="arabicPeriod"/>
            </a:pPr>
            <a:r>
              <a:rPr 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помещений заведомо для занятия проституцией или сводничества -</a:t>
            </a:r>
          </a:p>
          <a:p>
            <a:pPr marL="0" indent="457200" algn="just" fontAlgn="base">
              <a:spcBef>
                <a:spcPts val="0"/>
              </a:spcBef>
            </a:pPr>
            <a:r>
              <a:rPr lang="ru-RU" sz="140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влечет штраф на физических и должностных лиц в размере ста месячных расчетных показателей, на субъектов малого предпринимательства - в размере ста пятидесяти, на субъектов среднего предпринимательства - в размере трехсот, на субъектов крупного предпринимательства - в размере одной тысячи месячных расчетных показателей, с приостановлением их деятельности или отдельных видов деятельности на срок до трех месяцев.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714581" y="3628103"/>
            <a:ext cx="5596794" cy="285135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txBody>
          <a:bodyPr vert="horz" lIns="91440" tIns="45720" rIns="91440" bIns="45720" rtlCol="0" anchor="ctr" anchorCtr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just" fontAlgn="base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То же действие, совершенное повторно в течение года после наложения административного взыскания, -</a:t>
            </a:r>
          </a:p>
          <a:p>
            <a:pPr marL="0" indent="457200" algn="just" fontAlgn="base">
              <a:spcBef>
                <a:spcPts val="0"/>
              </a:spcBef>
            </a:pPr>
            <a:r>
              <a:rPr lang="ru-RU" sz="140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влечет штраф на физических и должностных лиц в размере ста пятидесяти месячных расчетных показателей, на субъектов малого предпринимательства - в размере двухсот,</a:t>
            </a:r>
          </a:p>
          <a:p>
            <a:pPr marL="0" indent="457200" algn="just" fontAlgn="base">
              <a:spcBef>
                <a:spcPts val="0"/>
              </a:spcBef>
            </a:pPr>
            <a:r>
              <a:rPr lang="ru-RU" sz="140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субъектов среднего предпринимательства - в размере четырехсот, </a:t>
            </a:r>
          </a:p>
          <a:p>
            <a:pPr marL="0" indent="457200" algn="just" fontAlgn="base">
              <a:spcBef>
                <a:spcPts val="0"/>
              </a:spcBef>
            </a:pPr>
            <a:r>
              <a:rPr lang="ru-RU" sz="140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субъектов крупного предпринимательства - в размере двух тысяч месячных расчетных показателей, с запрещением их деятельности или отдельных видов деятельности на срок до трех лет с конфискацией доходов, полученных вследствие совершения административного правонарушения.</a:t>
            </a:r>
          </a:p>
          <a:p>
            <a:pPr marL="0" indent="457200" algn="just">
              <a:spcBef>
                <a:spcPts val="0"/>
              </a:spcBef>
            </a:pPr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ÐÐ°ÑÑÐ¸Ð½ÐºÐ¸ Ð¿Ð¾ Ð·Ð°Ð¿ÑÐ¾ÑÑ Ð·Ð°ÐºÐ¾Ð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7371">
            <a:off x="456100" y="589986"/>
            <a:ext cx="4854870" cy="24352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3837">
            <a:off x="517343" y="3218616"/>
            <a:ext cx="4732384" cy="26715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1278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  ВЫВОД 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85675"/>
            <a:ext cx="10654695" cy="487158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Административное правонарушение, посягающее на общественную нравственность - это общественно вредные, противоправные, виновные деяния, нарушающие охраняемые мерами административной ответственности общественную нравственность, обстановку общественного и личного спокойствия граждан, их честь и достоинство. 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приведенном определении главное значение имеет то обстоятельство, что правонарушение в рассматриваемой сфере образует такие действия людей, которые посягают на установленный порядок общественных отношений в общественных местах, иначе говоря, это правонарушение </a:t>
            </a:r>
            <a:r>
              <a:rPr lang="ru-RU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дезорганизующее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общественную жизнь, однако, следует отметить, что дезорганизация общественной жизни может быть вызвана различными обстоятельствами, </a:t>
            </a:r>
            <a:r>
              <a:rPr lang="kk-KZ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стихийными факторами. Но в тех случаях, когда такая дезорганизация не связана с противоправным поведением людей, это не является нарушением закона. Посягательством можно считать сознательное, волевое действие человека, причиняющее вред общественным отношениям в сфере охраны общественного порядка. Нарушением надо считать не любое противоправное действие, а только то которое причиняет вред отношениям, которые охраняются и регулируются КоАП.</a:t>
            </a:r>
          </a:p>
        </p:txBody>
      </p:sp>
    </p:spTree>
    <p:extLst>
      <p:ext uri="{BB962C8B-B14F-4D97-AF65-F5344CB8AC3E}">
        <p14:creationId xmlns:p14="http://schemas.microsoft.com/office/powerpoint/2010/main" val="415616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7206" y="464999"/>
            <a:ext cx="5218499" cy="840828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определение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4987" y="1640328"/>
            <a:ext cx="10673839" cy="4587052"/>
          </a:xfrm>
          <a:solidFill>
            <a:srgbClr val="173610">
              <a:alpha val="6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rtDeco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современному административному законодательству, административные правонарушения, посягающие на общественный порядок и нравственность, представляют собой особую, специфическую группу административных правонарушений, нашедших отражение в главе 25 «Административные правонарушения, посягающие на общественный порядок и нравственность» Особенной части Кодекса Республики Казахстан об административных правонарушениях (далее КоАП РК). Данная глава Особенной части КоАП РК содержит в себе 17 составов административных правонарушений (статьи 434- 450), признаваемых законодателем в качестве административных правонарушений, посягающих на общественный порядок и нравственность.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2668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6841" y="299544"/>
            <a:ext cx="6736347" cy="2470951"/>
          </a:xfrm>
          <a:ln w="190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indent="457200" algn="just" fontAlgn="base">
              <a:buNone/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к их числу законодатель относит:</a:t>
            </a:r>
          </a:p>
          <a:p>
            <a:pPr marL="0" indent="457200" algn="just" fontAlgn="base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мелкое хулиганство - статья 434 КоАП РК;</a:t>
            </a:r>
          </a:p>
          <a:p>
            <a:pPr marL="0" indent="457200" algn="just" fontAlgn="base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хулиганство, совершенное несовершеннолетним - статья 435 КоАП РК;</a:t>
            </a:r>
          </a:p>
          <a:p>
            <a:pPr marL="0" indent="457200" algn="just" fontAlgn="base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стрельба из огнестрельного оружия, взрыв пиротехнических устройств в населенных пунктах - статья 436 КоАП РК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68537" y="3548642"/>
            <a:ext cx="6045958" cy="1754326"/>
          </a:xfrm>
          <a:prstGeom prst="rect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457200" algn="just" fontAlgn="base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заведомо ложный вызов специальных служб - статья 438 КоАП РК;</a:t>
            </a:r>
          </a:p>
          <a:p>
            <a:pPr indent="457200" algn="just" fontAlgn="base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распитие спиртных напитков или появление в общественных местах в пьяном виде - статья 440 КоАП РК;</a:t>
            </a:r>
          </a:p>
          <a:p>
            <a:pPr indent="457200" algn="just" fontAlgn="base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заведомо ложная информация о факте коррупционного правонарушения - статья 439 КоАП РК;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734" y="269499"/>
            <a:ext cx="4503761" cy="253104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ÐÐ°ÑÑÐ¸Ð½ÐºÐ¸ Ð¿Ð¾ Ð·Ð°Ð¿ÑÐ¾ÑÑ ÑÑÐ»Ð¸Ð³Ð°Ð½ÑÑÐ²Ð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41" y="3152219"/>
            <a:ext cx="5180502" cy="337817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27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16858" y="214291"/>
            <a:ext cx="6691112" cy="3055120"/>
          </a:xfr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fontAlgn="base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запрета потребления табачных изделий в отдельных общественных местах - статья 441 КоАП РК;</a:t>
            </a:r>
          </a:p>
          <a:p>
            <a:pPr fontAlgn="base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нахождение в ночное время несовершеннолетних в развлекательных заведениях или вне жилища без сопровождения законных представителей - статья 442 КоАП РК;</a:t>
            </a:r>
          </a:p>
          <a:p>
            <a:pPr fontAlgn="base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неповиновение законному требованию лица, участвующего в обеспечении общественного порядка - статья 443 КоАП РК;</a:t>
            </a:r>
          </a:p>
          <a:p>
            <a:pPr fontAlgn="base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участие, вовлечение или допуск к азартным играм - статья 444 КоАП РК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2279" y="3747985"/>
            <a:ext cx="6535836" cy="2554545"/>
          </a:xfrm>
          <a:prstGeom prst="rect">
            <a:avLst/>
          </a:prstGeom>
          <a:solidFill>
            <a:srgbClr val="4FD1FF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законодательства Республики Казахстан об игорном бизнесе - статья 445 КоАП РК;</a:t>
            </a: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рекламирование продукции эротического содержания - статья 446 КоАП РК;</a:t>
            </a: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правил охраны и использования памятников истории и культуры - статья 447 КоАП РК;</a:t>
            </a: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вандализм несовершеннолетних - статья 448 КоАП РК;</a:t>
            </a: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приставание в общественных местах - статья 449 КоАП РК;</a:t>
            </a: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помещений заведомо для занятия проституцией или сводничества - статья 450 КоАП РК.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ÐÐ°ÑÑÐ¸Ð½ÐºÐ¸ Ð¿Ð¾ Ð·Ð°Ð¿ÑÐ¾ÑÑ ÐºÑÑÐµÐ½Ð¸Ðµ Ð² Ð¾Ð±ÑÐµÑÑÐ²ÐµÐ½Ð½ÑÑ Ð¼ÐµÑÑÐ°Ñ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49" y="563082"/>
            <a:ext cx="3922023" cy="2706329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528" y="3747985"/>
            <a:ext cx="3938279" cy="2625520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47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1420" y="2490196"/>
            <a:ext cx="4260580" cy="41562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>
            <a:normAutofit/>
          </a:bodyPr>
          <a:lstStyle/>
          <a:p>
            <a:pPr fontAlgn="base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сегодняшний день основное количество правонарушений рассматриваемых судами приходится на статью 434 КоАП РК – «мелкое хулиганство».</a:t>
            </a:r>
          </a:p>
          <a:p>
            <a:pPr marL="0" indent="0" fontAlgn="base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примеру, Специализированным межрайонным административным судом г. Астаны за 2014 год рассмотрено 4 112 дел, за 2015 – 2 809 дел, за 2016 год – 2 623 дел, за первое полугодие 2017 года – 2 847 дел.</a:t>
            </a:r>
          </a:p>
          <a:p>
            <a:endParaRPr lang="ru-RU" dirty="0"/>
          </a:p>
        </p:txBody>
      </p:sp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1191818736"/>
              </p:ext>
            </p:extLst>
          </p:nvPr>
        </p:nvGraphicFramePr>
        <p:xfrm>
          <a:off x="4926842" y="2454008"/>
          <a:ext cx="6788820" cy="4055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434250" y="554482"/>
            <a:ext cx="10170060" cy="163449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ru-RU" u="sng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Мелкое </a:t>
            </a:r>
            <a:r>
              <a:rPr lang="ru-RU" u="sng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хулиганство</a:t>
            </a: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нецензурная брань в общественных местах, оскорбительное приставание к физическим лицам, осквернение жилых помещений, загрязнение мест общего пользования, парков, скверов, в том числе выброс коммунальных отходов в неустановленных местах, и другие подобные действия, выражающие неуважение к окружающим, нарушающие общественный порядок и спокойствие физических лиц.</a:t>
            </a:r>
            <a:endParaRPr lang="ru-RU" i="0" dirty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89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Graphic spid="23" grpId="0">
        <p:bldAsOne/>
      </p:bldGraphic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2607" y="704520"/>
            <a:ext cx="5440909" cy="1793019"/>
          </a:xfrm>
          <a:prstGeom prst="homePlat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 lnSpcReduction="20000"/>
          </a:bodyPr>
          <a:lstStyle/>
          <a:p>
            <a:pPr fontAlgn="base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данное административное правонарушение влечет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 в размере десяти месячных расчетных показателей либо административный арест на срок до десяти суток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2607" y="3075708"/>
            <a:ext cx="5797095" cy="1510659"/>
          </a:xfrm>
          <a:prstGeom prst="homePlat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convex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normAutofit fontScale="92500" lnSpcReduction="20000"/>
          </a:bodyPr>
          <a:lstStyle/>
          <a:p>
            <a:pPr marL="0" indent="0" fontAlgn="base">
              <a:buNone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Действия,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совершенные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повторно в течение года после наложения административного взыскания, –  влекут административный арест на срок до пятнадцати суток.</a:t>
            </a: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582607" y="5164536"/>
            <a:ext cx="5440908" cy="1323439"/>
          </a:xfrm>
          <a:prstGeom prst="homePlat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Действия, совершенные лицами, к которым административный арест не применяется, – влекут штраф в размере двадцати месячных расчетных показателей.</a:t>
            </a:r>
          </a:p>
        </p:txBody>
      </p:sp>
      <p:pic>
        <p:nvPicPr>
          <p:cNvPr id="4102" name="Picture 6" descr="Tantv.kz - ÐÐ°Ð»ÑÐ¸Ð¼Ð¾Ñ Ð¾ÑÐ²Ð°ÑÐ¸Ð»Ð¸ Ð¼Ð°ÑÑÐ¾Ð²ÑÐµ Ð±ÐµÑÐ¿Ð¾ÑÑÐ´Ðº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877" y="3611431"/>
            <a:ext cx="4602471" cy="287654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ÐÐ°Ðº Ð¿ÑÐ¾Ð¸ÑÑÐ¾Ð´ÑÑ Ð¼Ð°ÑÑÐ¾Ð²ÑÐµ Ð±ÐµÑÐ¿Ð¾ÑÑÐ´ÐºÐ¸: ÑÑÑÐ°ÑÐµÐ³Ð¸Ñ Ð¸ ÑÐ°ÐºÑÐ¸ÐºÐ° Ð¿Ð¾Ð³ÑÐ¾Ð¼ÑÐ¸ÐºÐ¾Ð² http://feedproxy.google.com/~r/KleinburdNewsRu/~3/h63Icc1fVJ0/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987" y="559557"/>
            <a:ext cx="4190843" cy="278646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30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086" y="207715"/>
            <a:ext cx="10677603" cy="1320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b="1" dirty="0">
                <a:solidFill>
                  <a:schemeClr val="tx1"/>
                </a:solidFill>
              </a:rPr>
              <a:t>Статья 434-1. Нарушение правил поведения на спортивных и спортивно-массовых, зрелищных культурно-массовых мероприятиях физическими </a:t>
            </a:r>
            <a:r>
              <a:rPr lang="ru-RU" sz="1800" b="1" dirty="0" smtClean="0">
                <a:solidFill>
                  <a:schemeClr val="tx1"/>
                </a:solidFill>
              </a:rPr>
              <a:t>лицами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Нарушение правил поведения на спортивных и спортивно-массовых, зрелищных культурно-массовых мероприятиях физическими лицами в виде:</a:t>
            </a:r>
          </a:p>
        </p:txBody>
      </p:sp>
      <p:sp>
        <p:nvSpPr>
          <p:cNvPr id="4" name="Объект 2"/>
          <p:cNvSpPr>
            <a:spLocks noGrp="1"/>
          </p:cNvSpPr>
          <p:nvPr>
            <p:ph sz="half" idx="1"/>
          </p:nvPr>
        </p:nvSpPr>
        <p:spPr>
          <a:xfrm>
            <a:off x="972726" y="4488926"/>
            <a:ext cx="4585648" cy="216575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 algn="just" fontAlgn="base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использования плакатов, эмблем, транспарантов и иных визуальных предметов, направленных на разжигание социальной, расовой, национальной, религиозной, сословной и родовой розни, а равно ущемляющих права физических лиц во время проведения спортивных и спортивно-массовых, зрелищных культурно-массовых мероприятий, если эти действия не содержат признаков уголовно наказуемого деяния, -</a:t>
            </a:r>
          </a:p>
          <a:p>
            <a:pPr marL="0" indent="0">
              <a:buNone/>
            </a:pPr>
            <a:endParaRPr lang="ru-RU" u="sng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882184" y="4645876"/>
            <a:ext cx="5472752" cy="1851853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fontAlgn="base"/>
            <a:r>
              <a:rPr lang="ru-RU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влечет штраф на физических лиц в размере двадцати месячных расчетных показателей.</a:t>
            </a:r>
          </a:p>
          <a:p>
            <a:pPr fontAlgn="base"/>
            <a:r>
              <a:rPr lang="ru-RU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Действие,  </a:t>
            </a:r>
            <a:r>
              <a:rPr lang="ru-RU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совершенное повторно в течение года после наложения административного взыскания, -</a:t>
            </a:r>
          </a:p>
          <a:p>
            <a:pPr fontAlgn="base"/>
            <a:r>
              <a:rPr lang="ru-RU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влечет штраф на физических лиц в размере сорока месячных расчетных показателей.</a:t>
            </a:r>
          </a:p>
          <a:p>
            <a:endParaRPr lang="ru-RU" dirty="0">
              <a:ln>
                <a:solidFill>
                  <a:srgbClr val="C00000"/>
                </a:solidFill>
              </a:ln>
            </a:endParaRPr>
          </a:p>
        </p:txBody>
      </p:sp>
      <p:pic>
        <p:nvPicPr>
          <p:cNvPr id="3074" name="Picture 2" descr="ÐÐ°ÑÑÐ¸Ð½ÐºÐ¸ Ð¿Ð¾ Ð·Ð°Ð¿ÑÐ¾ÑÑ ÑÐ¿Ð¾ÑÑÐ¸Ð²Ð½ÑÐµ Ð¼Ð°ÑÑÐ¾Ð²ÑÐµ Ð±ÐµÑÐ¿Ð¾ÑÑÐ´Ðº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869" y="1650100"/>
            <a:ext cx="4750067" cy="2752605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086" y="1995350"/>
            <a:ext cx="5418162" cy="206210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/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1) проноса в места проведения спортивных и спортивно-массовых, зрелищных культурно-массовых мероприятий алкогольной продукции, продукции в металлической, стеклянной таре, пиротехнических изделий и иных предметов, использование которых может представлять угрозу жизни и здоровью людей либо причинить материальный ущерб физическим и юридическим лицам;</a:t>
            </a:r>
          </a:p>
        </p:txBody>
      </p:sp>
    </p:spTree>
    <p:extLst>
      <p:ext uri="{BB962C8B-B14F-4D97-AF65-F5344CB8AC3E}">
        <p14:creationId xmlns:p14="http://schemas.microsoft.com/office/powerpoint/2010/main" val="252910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  <p:bldP spid="3" grpId="0" build="p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0164" y="3539013"/>
            <a:ext cx="8596668" cy="2506004"/>
          </a:xfrm>
        </p:spPr>
        <p:txBody>
          <a:bodyPr>
            <a:normAutofit/>
          </a:bodyPr>
          <a:lstStyle/>
          <a:p>
            <a:pPr marL="0" indent="457200" fontAlgn="base">
              <a:spcBef>
                <a:spcPts val="0"/>
              </a:spcBef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fontAlgn="base">
              <a:spcBef>
                <a:spcPts val="0"/>
              </a:spcBef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spcBef>
                <a:spcPts val="0"/>
              </a:spcBef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6141" y="459898"/>
            <a:ext cx="4810515" cy="2009061"/>
          </a:xfrm>
          <a:prstGeom prst="roundRect">
            <a:avLst/>
          </a:prstGeom>
          <a:solidFill>
            <a:srgbClr val="CC99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indent="457200" fontAlgn="base">
              <a:spcAft>
                <a:spcPts val="0"/>
              </a:spcAft>
            </a:pPr>
            <a:r>
              <a:rPr lang="ru-RU" sz="1400" b="0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b="1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435. Хулиганство, совершенное несовершеннолетним</a:t>
            </a:r>
            <a:endParaRPr lang="ru-RU" sz="1400" b="0" i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fontAlgn="base">
              <a:spcAft>
                <a:spcPts val="0"/>
              </a:spcAft>
            </a:pPr>
            <a:r>
              <a:rPr lang="ru-RU" sz="1400" b="0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Мелкое хулиганство или хулиганство, совершенное несовершеннолетним в возрасте от четырнадцати до шестнадцати лет, -</a:t>
            </a:r>
          </a:p>
          <a:p>
            <a:pPr indent="457200" fontAlgn="base">
              <a:spcAft>
                <a:spcPts val="0"/>
              </a:spcAft>
            </a:pPr>
            <a:r>
              <a:rPr lang="ru-RU" sz="1400" b="0" i="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влечет штраф на родителей или лиц, их заменяющих, в размере семи месячных расчетных показателей</a:t>
            </a:r>
            <a:r>
              <a:rPr lang="ru-RU" sz="1400" b="0" i="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0" i="0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76141" y="2653671"/>
            <a:ext cx="4877306" cy="659642"/>
          </a:xfrm>
        </p:spPr>
        <p:txBody>
          <a:bodyPr>
            <a:normAutofit/>
          </a:bodyPr>
          <a:lstStyle/>
          <a:p>
            <a:pPr indent="457200">
              <a:spcBef>
                <a:spcPts val="0"/>
              </a:spcBef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437. Нарушение тишины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172600" y="3352911"/>
            <a:ext cx="9561694" cy="2957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slope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fontAlgn="base"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Нарушение тишины в ночное время (с 23 до 6 часов утра), в том числе проведение в жилых помещениях и вне их сопровождаемых шумом работ, не связанных с неотложной необходимостью, препятствующее нормальному отдыху и спокойствию физических лиц, -</a:t>
            </a:r>
          </a:p>
          <a:p>
            <a:pPr marL="0" indent="457200" fontAlgn="base">
              <a:spcBef>
                <a:spcPts val="0"/>
              </a:spcBef>
            </a:pPr>
            <a:r>
              <a:rPr lang="ru-RU" sz="14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влечет штраф на физических лиц в размере пяти, на субъектов малого предпринимательства или некоммерческие организации - в размере десяти, на субъектов среднего предпринимательства - в размере пятнадцати, на субъектов крупного предпринимательства - в размере пятидесяти месячных расчетных показателей.</a:t>
            </a:r>
          </a:p>
          <a:p>
            <a:pPr marL="0" indent="457200" fontAlgn="base"/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То же действие, совершенное повторно в течение года после наложения административного взыскания, -</a:t>
            </a:r>
          </a:p>
          <a:p>
            <a:pPr marL="0" indent="457200" fontAlgn="base"/>
            <a:r>
              <a:rPr lang="ru-RU" sz="14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влечет штраф на физических лиц в размере десяти, на субъектов малого предпринимательства или некоммерческие организации - в размере двадцати, на субъектов среднего предпринимательства - в размере тридцати, на субъектов крупного предпринимательства - в размере девяноста месячных расчетных показателей</a:t>
            </a:r>
            <a:r>
              <a:rPr lang="ru-RU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fontAlgn="base">
              <a:spcBef>
                <a:spcPts val="0"/>
              </a:spcBef>
            </a:pPr>
            <a:endParaRPr lang="ru-RU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ÐÐ°ÑÑÐ¸Ð½ÐºÐ¸ Ð¿Ð¾ Ð·Ð°Ð¿ÑÐ¾ÑÑ ÑÐ¾Ð±Ð»ÑÐ´Ð°Ð¹ÑÐµ ÑÐ¸ÑÐ¸Ð½Ñ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044" y="199181"/>
            <a:ext cx="4286250" cy="25304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58125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8970" y="236256"/>
            <a:ext cx="5382537" cy="315501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fontAlgn="base">
              <a:spcBef>
                <a:spcPts val="0"/>
              </a:spcBef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438. Заведомо ложный вызов специальных служб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 fontAlgn="base">
              <a:spcBef>
                <a:spcPts val="0"/>
              </a:spcBef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Заведомо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ложный вызов органов государственной противопожарной службы, полиции, скорой медицинской помощи, аварийных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служб; действия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предусмотренные частью первой настоящей статьи, совершенные повторно в течение года после наложения административного взыскания либо совершенные в период ликвидации аварии, пожаров, последствий стихийных бедствий, </a:t>
            </a:r>
            <a:r>
              <a:rPr lang="ru-R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влекут </a:t>
            </a:r>
            <a:r>
              <a:rPr lang="ru-RU" sz="1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штраф на физических лиц в размере </a:t>
            </a:r>
            <a:r>
              <a:rPr lang="ru-RU" sz="140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30-60 МРП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fontAlgn="base">
              <a:spcBef>
                <a:spcPts val="0"/>
              </a:spcBef>
              <a:buNone/>
            </a:pP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 fontAlgn="base">
              <a:spcBef>
                <a:spcPts val="0"/>
              </a:spcBef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предусмотренные частями первой и второй настоящей статьи, совершенные несовершеннолетними в возрасте от четырнадцати до шестнадцати лет, </a:t>
            </a:r>
            <a:r>
              <a:rPr lang="ru-R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влекут </a:t>
            </a:r>
            <a:r>
              <a:rPr lang="ru-RU" sz="1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 или штраф на родителей или лиц, их заменяющих, в размере пятнадцати месячных расчетных показателей</a:t>
            </a:r>
            <a:r>
              <a:rPr lang="ru-RU" sz="140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n>
                <a:solidFill>
                  <a:srgbClr val="C0000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140171" y="3860974"/>
            <a:ext cx="5690586" cy="258421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fontAlgn="base">
              <a:spcBef>
                <a:spcPts val="0"/>
              </a:spcBef>
            </a:pP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439. Заведомо ложная информация о факте коррупционного правонарушения</a:t>
            </a:r>
          </a:p>
          <a:p>
            <a:pPr marL="0" fontAlgn="base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Сообщение органу, ведущему борьбу с коррупцией, заведомо ложной информации о факте </a:t>
            </a:r>
            <a:r>
              <a:rPr lang="ru-RU" sz="14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коррупционного правонарушения</a:t>
            </a: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-</a:t>
            </a:r>
          </a:p>
          <a:p>
            <a:pPr marL="0" fontAlgn="base">
              <a:spcBef>
                <a:spcPts val="0"/>
              </a:spcBef>
            </a:pPr>
            <a:r>
              <a:rPr lang="ru-RU" sz="1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влечет предупреждение либо штраф на физических лиц в размере двадцати месячных расчетных показателей.</a:t>
            </a:r>
          </a:p>
          <a:p>
            <a:pPr marL="0" fontAlgn="base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Действие, предусмотренное частью первой настоящей статьи, совершенное повторно в течение года после наложения административного взыскания, -</a:t>
            </a:r>
          </a:p>
          <a:p>
            <a:pPr marL="0" fontAlgn="base">
              <a:spcBef>
                <a:spcPts val="0"/>
              </a:spcBef>
            </a:pPr>
            <a:r>
              <a:rPr lang="ru-RU" sz="1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влечет штраф на физических лиц в размере сорока месячных расчетных показателей.</a:t>
            </a:r>
          </a:p>
        </p:txBody>
      </p:sp>
      <p:pic>
        <p:nvPicPr>
          <p:cNvPr id="1026" name="Picture 2" descr="ÐÐ°ÑÑÐ¸Ð½ÐºÐ¸ Ð¿Ð¾ Ð·Ð°Ð¿ÑÐ¾ÑÑ ÐºÐ¾ÑÑÑÐ¿ÑÐ¸Ñ ÐºÐ°ÑÑÐ¸Ð½ÐºÐ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71" y="3773556"/>
            <a:ext cx="4396217" cy="28150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976" y="389642"/>
            <a:ext cx="4145008" cy="29042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48973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319</TotalTime>
  <Words>2269</Words>
  <Application>Microsoft Office PowerPoint</Application>
  <PresentationFormat>Произвольный</PresentationFormat>
  <Paragraphs>119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Грань</vt:lpstr>
      <vt:lpstr>Административные правонарушения, посягающие на общественный порядок и нравственность   </vt:lpstr>
      <vt:lpstr>Общее определение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Статья 434-1. Нарушение правил поведения на спортивных и спортивно-массовых, зрелищных культурно-массовых мероприятиях физическими лицами Нарушение правил поведения на спортивных и спортивно-массовых, зрелищных культурно-массовых мероприятиях физическими лицами в виде:</vt:lpstr>
      <vt:lpstr>Статья 437. Нарушение тишины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ВЫВОД :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Глава 25. Административные правонарушения, посягающие на общественный порядок и нравственность</dc:title>
  <dc:creator>Пользователь Windows</dc:creator>
  <cp:lastModifiedBy>Almagul</cp:lastModifiedBy>
  <cp:revision>39</cp:revision>
  <dcterms:created xsi:type="dcterms:W3CDTF">2018-04-19T21:28:16Z</dcterms:created>
  <dcterms:modified xsi:type="dcterms:W3CDTF">2019-05-19T11:09:59Z</dcterms:modified>
</cp:coreProperties>
</file>